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80" r:id="rId4"/>
    <p:sldId id="270" r:id="rId5"/>
    <p:sldId id="275" r:id="rId6"/>
    <p:sldId id="276" r:id="rId7"/>
    <p:sldId id="283" r:id="rId8"/>
    <p:sldId id="273" r:id="rId9"/>
    <p:sldId id="278" r:id="rId10"/>
    <p:sldId id="279" r:id="rId11"/>
    <p:sldId id="256" r:id="rId12"/>
    <p:sldId id="271" r:id="rId13"/>
    <p:sldId id="267" r:id="rId14"/>
    <p:sldId id="260" r:id="rId15"/>
    <p:sldId id="261" r:id="rId16"/>
    <p:sldId id="282" r:id="rId17"/>
    <p:sldId id="284" r:id="rId18"/>
    <p:sldId id="285" r:id="rId19"/>
    <p:sldId id="286" r:id="rId20"/>
    <p:sldId id="277" r:id="rId21"/>
    <p:sldId id="281" r:id="rId22"/>
    <p:sldId id="258" r:id="rId23"/>
    <p:sldId id="259" r:id="rId24"/>
    <p:sldId id="262" r:id="rId25"/>
    <p:sldId id="263" r:id="rId26"/>
    <p:sldId id="264" r:id="rId27"/>
    <p:sldId id="272" r:id="rId28"/>
    <p:sldId id="265" r:id="rId29"/>
    <p:sldId id="266" r:id="rId3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51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7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4509-4AAB-41CE-83EE-95985FFE78B5}" type="datetimeFigureOut">
              <a:rPr lang="hr-HR" smtClean="0"/>
              <a:t>21.9.2021.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6D22-82FC-4465-B9FF-5144B7E3399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9409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4509-4AAB-41CE-83EE-95985FFE78B5}" type="datetimeFigureOut">
              <a:rPr lang="hr-HR" smtClean="0"/>
              <a:t>21.9.2021.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6D22-82FC-4465-B9FF-5144B7E3399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5905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4509-4AAB-41CE-83EE-95985FFE78B5}" type="datetimeFigureOut">
              <a:rPr lang="hr-HR" smtClean="0"/>
              <a:t>21.9.2021.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6D22-82FC-4465-B9FF-5144B7E3399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3626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4509-4AAB-41CE-83EE-95985FFE78B5}" type="datetimeFigureOut">
              <a:rPr lang="hr-HR" smtClean="0"/>
              <a:t>21.9.2021.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6D22-82FC-4465-B9FF-5144B7E3399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7925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4509-4AAB-41CE-83EE-95985FFE78B5}" type="datetimeFigureOut">
              <a:rPr lang="hr-HR" smtClean="0"/>
              <a:t>21.9.2021.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6D22-82FC-4465-B9FF-5144B7E3399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7425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4509-4AAB-41CE-83EE-95985FFE78B5}" type="datetimeFigureOut">
              <a:rPr lang="hr-HR" smtClean="0"/>
              <a:t>21.9.2021.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6D22-82FC-4465-B9FF-5144B7E3399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4814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4509-4AAB-41CE-83EE-95985FFE78B5}" type="datetimeFigureOut">
              <a:rPr lang="hr-HR" smtClean="0"/>
              <a:t>21.9.2021.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6D22-82FC-4465-B9FF-5144B7E3399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6425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4509-4AAB-41CE-83EE-95985FFE78B5}" type="datetimeFigureOut">
              <a:rPr lang="hr-HR" smtClean="0"/>
              <a:t>21.9.2021.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6D22-82FC-4465-B9FF-5144B7E3399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7762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4509-4AAB-41CE-83EE-95985FFE78B5}" type="datetimeFigureOut">
              <a:rPr lang="hr-HR" smtClean="0"/>
              <a:t>21.9.2021.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6D22-82FC-4465-B9FF-5144B7E3399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3606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4509-4AAB-41CE-83EE-95985FFE78B5}" type="datetimeFigureOut">
              <a:rPr lang="hr-HR" smtClean="0"/>
              <a:t>21.9.2021.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6D22-82FC-4465-B9FF-5144B7E3399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838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4509-4AAB-41CE-83EE-95985FFE78B5}" type="datetimeFigureOut">
              <a:rPr lang="hr-HR" smtClean="0"/>
              <a:t>21.9.2021.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6D22-82FC-4465-B9FF-5144B7E3399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8461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84509-4AAB-41CE-83EE-95985FFE78B5}" type="datetimeFigureOut">
              <a:rPr lang="hr-HR" smtClean="0"/>
              <a:t>21.9.2021.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C6D22-82FC-4465-B9FF-5144B7E3399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96295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r/5PSsZNKJJA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hr/resource/21691519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hr/resource/2169116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latin typeface="Comic Sans MS" panose="030F0702030302020204" pitchFamily="66" charset="0"/>
              </a:rPr>
              <a:t>Zašto reguliramo </a:t>
            </a:r>
            <a:r>
              <a:rPr lang="hr-HR" smtClean="0">
                <a:latin typeface="Comic Sans MS" panose="030F0702030302020204" pitchFamily="66" charset="0"/>
              </a:rPr>
              <a:t>sastav tjelesnih tekućina?</a:t>
            </a:r>
            <a:endParaRPr lang="hr-HR" dirty="0">
              <a:latin typeface="Comic Sans MS" panose="030F0702030302020204" pitchFamily="66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388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omic Sans MS" panose="030F0702030302020204" pitchFamily="66" charset="0"/>
              </a:rPr>
              <a:t>Izlazna kartica</a:t>
            </a:r>
            <a:endParaRPr lang="hr-HR" dirty="0">
              <a:latin typeface="Comic Sans MS" panose="030F0702030302020204" pitchFamily="66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https://</a:t>
            </a:r>
            <a:r>
              <a:rPr lang="hr-HR" dirty="0" smtClean="0">
                <a:hlinkClick r:id="rId2"/>
              </a:rPr>
              <a:t>forms.office.com/r/5PSsZNKJJA</a:t>
            </a: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4410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>
                <a:latin typeface="Comic Sans MS" panose="030F0702030302020204" pitchFamily="66" charset="0"/>
              </a:rPr>
              <a:t>Regulacija sastava tjelesnih tekućina</a:t>
            </a:r>
            <a:endParaRPr lang="hr-HR" dirty="0">
              <a:latin typeface="Comic Sans MS" panose="030F0702030302020204" pitchFamily="66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0732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omic Sans MS" panose="030F0702030302020204" pitchFamily="66" charset="0"/>
              </a:rPr>
              <a:t>Pritoke Amazone </a:t>
            </a:r>
            <a:r>
              <a:rPr lang="hr-HR" dirty="0">
                <a:latin typeface="Comic Sans MS" panose="030F0702030302020204" pitchFamily="66" charset="0"/>
              </a:rPr>
              <a:t>-</a:t>
            </a:r>
            <a:r>
              <a:rPr lang="hr-HR" dirty="0" smtClean="0">
                <a:latin typeface="Comic Sans MS" panose="030F0702030302020204" pitchFamily="66" charset="0"/>
              </a:rPr>
              <a:t>  izlučivanje</a:t>
            </a:r>
            <a:endParaRPr lang="hr-HR" dirty="0">
              <a:latin typeface="Comic Sans MS" panose="030F0702030302020204" pitchFamily="66" charset="0"/>
            </a:endParaRP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Amazona – Wikipedij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074" y="1765368"/>
            <a:ext cx="4411595" cy="441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21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latin typeface="Comic Sans MS" panose="030F0702030302020204" pitchFamily="66" charset="0"/>
              </a:rPr>
              <a:t>Zanimljivosti o bubrezima</a:t>
            </a:r>
            <a:endParaRPr lang="hr-HR" dirty="0">
              <a:latin typeface="Comic Sans MS" panose="030F0702030302020204" pitchFamily="66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latin typeface="Comic Sans MS" panose="030F0702030302020204" pitchFamily="66" charset="0"/>
              </a:rPr>
              <a:t>Svaki bubreg sadrži 1-2 milijuna </a:t>
            </a:r>
            <a:r>
              <a:rPr lang="hr-HR" dirty="0" err="1" smtClean="0">
                <a:latin typeface="Comic Sans MS" panose="030F0702030302020204" pitchFamily="66" charset="0"/>
              </a:rPr>
              <a:t>nefrona</a:t>
            </a:r>
            <a:r>
              <a:rPr lang="hr-HR" dirty="0" smtClean="0">
                <a:latin typeface="Comic Sans MS" panose="030F0702030302020204" pitchFamily="66" charset="0"/>
              </a:rPr>
              <a:t>.</a:t>
            </a:r>
          </a:p>
          <a:p>
            <a:endParaRPr lang="hr-HR" dirty="0">
              <a:latin typeface="Comic Sans MS" panose="030F0702030302020204" pitchFamily="66" charset="0"/>
            </a:endParaRPr>
          </a:p>
          <a:p>
            <a:r>
              <a:rPr lang="hr-HR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Oko bubrega se nalazi sloj masnog tkiva. Što mislite koja mu je uloga?</a:t>
            </a:r>
          </a:p>
          <a:p>
            <a:endParaRPr lang="hr-HR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hr-HR" dirty="0">
              <a:latin typeface="Comic Sans MS" panose="030F0702030302020204" pitchFamily="66" charset="0"/>
            </a:endParaRPr>
          </a:p>
          <a:p>
            <a:endParaRPr lang="hr-HR" dirty="0">
              <a:latin typeface="Comic Sans MS" panose="030F0702030302020204" pitchFamily="66" charset="0"/>
            </a:endParaRP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Ukupna dužina jednog </a:t>
            </a:r>
            <a:r>
              <a:rPr lang="hr-HR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nefrona</a:t>
            </a:r>
            <a:r>
              <a:rPr lang="hr-HR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iznosi od 30 do 50 mm.</a:t>
            </a:r>
          </a:p>
          <a:p>
            <a:endParaRPr lang="hr-HR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hr-HR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Ukupna dužina svih </a:t>
            </a:r>
            <a:r>
              <a:rPr lang="hr-HR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nefrona</a:t>
            </a:r>
            <a:r>
              <a:rPr lang="hr-HR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u bubrezima iznosi oko 100 km dužine.</a:t>
            </a:r>
          </a:p>
          <a:p>
            <a:endParaRPr lang="hr-HR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hr-HR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7605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081" y="1759131"/>
            <a:ext cx="3385210" cy="5040204"/>
          </a:xfr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>
                <a:latin typeface="Comic Sans MS" panose="030F0702030302020204" pitchFamily="66" charset="0"/>
              </a:rPr>
              <a:t>Zbog čega je važno održavati stalan sastav krvi?</a:t>
            </a:r>
          </a:p>
          <a:p>
            <a:endParaRPr lang="hr-HR" dirty="0" smtClean="0">
              <a:latin typeface="Comic Sans MS" panose="030F0702030302020204" pitchFamily="66" charset="0"/>
            </a:endParaRPr>
          </a:p>
          <a:p>
            <a:r>
              <a:rPr lang="hr-HR" dirty="0" smtClean="0">
                <a:latin typeface="Comic Sans MS" panose="030F0702030302020204" pitchFamily="66" charset="0"/>
              </a:rPr>
              <a:t>Što bi se moglo dogoditi kada bi održavanje sustava „zakazalo”?</a:t>
            </a:r>
          </a:p>
          <a:p>
            <a:endParaRPr lang="hr-HR" dirty="0" smtClean="0">
              <a:latin typeface="Comic Sans MS" panose="030F0702030302020204" pitchFamily="66" charset="0"/>
            </a:endParaRPr>
          </a:p>
          <a:p>
            <a:r>
              <a:rPr lang="hr-HR" dirty="0" smtClean="0">
                <a:latin typeface="Comic Sans MS" panose="030F0702030302020204" pitchFamily="66" charset="0"/>
              </a:rPr>
              <a:t>Kakve bi posljedice mogle biti za organizam?</a:t>
            </a:r>
            <a:endParaRPr lang="hr-H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5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latin typeface="Comic Sans MS" panose="030F0702030302020204" pitchFamily="66" charset="0"/>
              </a:rPr>
              <a:t>Analiza učeničkih pokusa:</a:t>
            </a:r>
            <a:br>
              <a:rPr lang="hr-HR" dirty="0" smtClean="0">
                <a:latin typeface="Comic Sans MS" panose="030F0702030302020204" pitchFamily="66" charset="0"/>
              </a:rPr>
            </a:br>
            <a:r>
              <a:rPr lang="hr-HR" dirty="0" smtClean="0">
                <a:latin typeface="Comic Sans MS" panose="030F0702030302020204" pitchFamily="66" charset="0"/>
              </a:rPr>
              <a:t>Što kada sustav zakaže?</a:t>
            </a:r>
            <a:endParaRPr lang="hr-HR" dirty="0">
              <a:latin typeface="Comic Sans MS" panose="030F0702030302020204" pitchFamily="66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Fotografije pokusa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19" y="1690688"/>
            <a:ext cx="4093845" cy="545846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281" y="1625237"/>
            <a:ext cx="4554582" cy="57150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2175" y="1625237"/>
            <a:ext cx="42862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90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420" y="1690688"/>
            <a:ext cx="3263503" cy="478499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9923" y="1690688"/>
            <a:ext cx="3588747" cy="4784996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3110" y="760684"/>
            <a:ext cx="42862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652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051" y="1236617"/>
            <a:ext cx="3572691" cy="476358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4702" y="912150"/>
            <a:ext cx="3874007" cy="516534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9670" y="642367"/>
            <a:ext cx="3222988" cy="2597221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9669" y="3327037"/>
            <a:ext cx="3222988" cy="429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920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5519" y="1173684"/>
            <a:ext cx="4286250" cy="5715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0890" y="1468573"/>
            <a:ext cx="2508104" cy="535538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8994" y="1242060"/>
            <a:ext cx="267652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52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86" y="844731"/>
            <a:ext cx="4286250" cy="5715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10650" y="1155065"/>
            <a:ext cx="412103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887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hr-HR" dirty="0">
              <a:latin typeface="Comic Sans MS" panose="030F0702030302020204" pitchFamily="66" charset="0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6080" y="1539943"/>
            <a:ext cx="5340515" cy="414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30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26" name="Picture 2" descr="promjenljiv parametri crkvena klupa čaše s vodom - arung-jeram.co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2133599"/>
            <a:ext cx="6219925" cy="379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ipsa 4"/>
          <p:cNvSpPr/>
          <p:nvPr/>
        </p:nvSpPr>
        <p:spPr>
          <a:xfrm>
            <a:off x="3257005" y="4010002"/>
            <a:ext cx="1593668" cy="99277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FF0000"/>
              </a:solidFill>
            </a:endParaRPr>
          </a:p>
        </p:txBody>
      </p:sp>
      <p:sp>
        <p:nvSpPr>
          <p:cNvPr id="6" name="Dijagram toka: Poveznik 5"/>
          <p:cNvSpPr/>
          <p:nvPr/>
        </p:nvSpPr>
        <p:spPr>
          <a:xfrm>
            <a:off x="1567543" y="4763589"/>
            <a:ext cx="139337" cy="1480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9810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02236" y="2072640"/>
            <a:ext cx="5751564" cy="3509524"/>
          </a:xfrm>
          <a:prstGeom prst="rect">
            <a:avLst/>
          </a:prstGeom>
        </p:spPr>
      </p:pic>
      <p:pic>
        <p:nvPicPr>
          <p:cNvPr id="5" name="Picture 2" descr="promjenljiv parametri crkvena klupa čaše s vodom - arung-jeram.com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2072640"/>
            <a:ext cx="5388517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ipsa 6"/>
          <p:cNvSpPr/>
          <p:nvPr/>
        </p:nvSpPr>
        <p:spPr>
          <a:xfrm>
            <a:off x="3074126" y="3997233"/>
            <a:ext cx="1158240" cy="6792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Elipsa 7"/>
          <p:cNvSpPr/>
          <p:nvPr/>
        </p:nvSpPr>
        <p:spPr>
          <a:xfrm>
            <a:off x="8142514" y="3997234"/>
            <a:ext cx="1097280" cy="80118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Dijagram toka: Poveznik 8"/>
          <p:cNvSpPr/>
          <p:nvPr/>
        </p:nvSpPr>
        <p:spPr>
          <a:xfrm>
            <a:off x="3074126" y="3344091"/>
            <a:ext cx="165463" cy="139338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Dijagram toka: Poveznik 11"/>
          <p:cNvSpPr/>
          <p:nvPr/>
        </p:nvSpPr>
        <p:spPr>
          <a:xfrm>
            <a:off x="3378926" y="3770811"/>
            <a:ext cx="87085" cy="104503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Dijagram toka: Poveznik 12"/>
          <p:cNvSpPr/>
          <p:nvPr/>
        </p:nvSpPr>
        <p:spPr>
          <a:xfrm>
            <a:off x="3979817" y="3657600"/>
            <a:ext cx="95794" cy="113211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Dijagram toka: Poveznik 13"/>
          <p:cNvSpPr/>
          <p:nvPr/>
        </p:nvSpPr>
        <p:spPr>
          <a:xfrm>
            <a:off x="8142514" y="3344091"/>
            <a:ext cx="104503" cy="78378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Dijagram toka: Poveznik 14"/>
          <p:cNvSpPr/>
          <p:nvPr/>
        </p:nvSpPr>
        <p:spPr>
          <a:xfrm>
            <a:off x="8717280" y="3344091"/>
            <a:ext cx="121920" cy="139338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Dijagram toka: Poveznik 16"/>
          <p:cNvSpPr/>
          <p:nvPr/>
        </p:nvSpPr>
        <p:spPr>
          <a:xfrm>
            <a:off x="9109166" y="3561806"/>
            <a:ext cx="130628" cy="95794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Dijagram toka: Poveznik 17"/>
          <p:cNvSpPr/>
          <p:nvPr/>
        </p:nvSpPr>
        <p:spPr>
          <a:xfrm>
            <a:off x="8247017" y="3657600"/>
            <a:ext cx="104503" cy="113211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Dijagram toka: Poveznik 18"/>
          <p:cNvSpPr/>
          <p:nvPr/>
        </p:nvSpPr>
        <p:spPr>
          <a:xfrm>
            <a:off x="8839200" y="3770811"/>
            <a:ext cx="104503" cy="104503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Dijagram toka: Poveznik 19"/>
          <p:cNvSpPr/>
          <p:nvPr/>
        </p:nvSpPr>
        <p:spPr>
          <a:xfrm>
            <a:off x="7977051" y="4267200"/>
            <a:ext cx="78378" cy="95794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Dijagram toka: Poveznik 20"/>
          <p:cNvSpPr/>
          <p:nvPr/>
        </p:nvSpPr>
        <p:spPr>
          <a:xfrm>
            <a:off x="9109166" y="3875314"/>
            <a:ext cx="130628" cy="121919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Dijagram toka: Poveznik 21"/>
          <p:cNvSpPr/>
          <p:nvPr/>
        </p:nvSpPr>
        <p:spPr>
          <a:xfrm>
            <a:off x="7889966" y="3178629"/>
            <a:ext cx="87085" cy="8708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Dijagram toka: Poveznik 22"/>
          <p:cNvSpPr/>
          <p:nvPr/>
        </p:nvSpPr>
        <p:spPr>
          <a:xfrm>
            <a:off x="9239794" y="3178629"/>
            <a:ext cx="130629" cy="8708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Dijagram toka: Poveznik 23"/>
          <p:cNvSpPr/>
          <p:nvPr/>
        </p:nvSpPr>
        <p:spPr>
          <a:xfrm>
            <a:off x="8351520" y="3178629"/>
            <a:ext cx="111123" cy="8708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031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776" y="1754096"/>
            <a:ext cx="3006078" cy="4486275"/>
          </a:xfrm>
        </p:spPr>
      </p:pic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823" y="1664160"/>
            <a:ext cx="2934787" cy="4494231"/>
          </a:xfrm>
        </p:spPr>
      </p:pic>
      <p:sp>
        <p:nvSpPr>
          <p:cNvPr id="7" name="Pravokutnik 6"/>
          <p:cNvSpPr/>
          <p:nvPr/>
        </p:nvSpPr>
        <p:spPr>
          <a:xfrm>
            <a:off x="2917371" y="2464526"/>
            <a:ext cx="896983" cy="10276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Pravokutnik 7"/>
          <p:cNvSpPr/>
          <p:nvPr/>
        </p:nvSpPr>
        <p:spPr>
          <a:xfrm>
            <a:off x="8499566" y="2551611"/>
            <a:ext cx="670560" cy="940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585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latin typeface="Comic Sans MS" panose="030F0702030302020204" pitchFamily="66" charset="0"/>
              </a:rPr>
              <a:t>Koja situacija je povoljnija za organizam?</a:t>
            </a:r>
            <a:endParaRPr lang="hr-HR" dirty="0">
              <a:latin typeface="Comic Sans MS" panose="030F0702030302020204" pitchFamily="66" charset="0"/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634" y="1648945"/>
            <a:ext cx="3014588" cy="4498975"/>
          </a:xfrm>
        </p:spPr>
      </p:pic>
      <p:pic>
        <p:nvPicPr>
          <p:cNvPr id="8" name="Rezervirano mjesto sadržaja 4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107" y="1606986"/>
            <a:ext cx="3006978" cy="4604781"/>
          </a:xfrm>
        </p:spPr>
      </p:pic>
    </p:spTree>
    <p:extLst>
      <p:ext uri="{BB962C8B-B14F-4D97-AF65-F5344CB8AC3E}">
        <p14:creationId xmlns:p14="http://schemas.microsoft.com/office/powerpoint/2010/main" val="364603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omic Sans MS" panose="030F0702030302020204" pitchFamily="66" charset="0"/>
              </a:rPr>
              <a:t>Zadatak 2.c</a:t>
            </a:r>
            <a:endParaRPr lang="hr-HR" dirty="0">
              <a:latin typeface="Comic Sans MS" panose="030F0702030302020204" pitchFamily="66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hr-HR" dirty="0" smtClean="0"/>
              <a:t>-</a:t>
            </a:r>
            <a:r>
              <a:rPr lang="hr-HR" b="1" dirty="0" smtClean="0">
                <a:latin typeface="Comic Sans MS" panose="030F0702030302020204" pitchFamily="66" charset="0"/>
              </a:rPr>
              <a:t>da bubrezi prestanu izlučivati višak vode iz tijela</a:t>
            </a:r>
          </a:p>
          <a:p>
            <a:endParaRPr lang="hr-HR" b="1" dirty="0"/>
          </a:p>
          <a:p>
            <a:r>
              <a:rPr lang="hr-HR" dirty="0" smtClean="0">
                <a:latin typeface="Comic Sans MS" panose="030F0702030302020204" pitchFamily="66" charset="0"/>
              </a:rPr>
              <a:t>Stanice bi….</a:t>
            </a:r>
          </a:p>
          <a:p>
            <a:r>
              <a:rPr lang="hr-HR" dirty="0" smtClean="0">
                <a:latin typeface="Comic Sans MS" panose="030F0702030302020204" pitchFamily="66" charset="0"/>
              </a:rPr>
              <a:t>Funkcija stanice…</a:t>
            </a:r>
          </a:p>
          <a:p>
            <a:r>
              <a:rPr lang="hr-HR" dirty="0" smtClean="0">
                <a:latin typeface="Comic Sans MS" panose="030F0702030302020204" pitchFamily="66" charset="0"/>
              </a:rPr>
              <a:t>Posljedice za organizam…</a:t>
            </a:r>
          </a:p>
          <a:p>
            <a:r>
              <a:rPr lang="hr-HR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Na koji način će bubrezi intervenirati u navedenoj situaciji i spriječiti moguće posljedice?</a:t>
            </a:r>
            <a:endParaRPr lang="hr-HR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837" y="1878171"/>
            <a:ext cx="2915662" cy="4351338"/>
          </a:xfrm>
        </p:spPr>
      </p:pic>
    </p:spTree>
    <p:extLst>
      <p:ext uri="{BB962C8B-B14F-4D97-AF65-F5344CB8AC3E}">
        <p14:creationId xmlns:p14="http://schemas.microsoft.com/office/powerpoint/2010/main" val="365175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omic Sans MS" panose="030F0702030302020204" pitchFamily="66" charset="0"/>
              </a:rPr>
              <a:t>Zadatak 2.d</a:t>
            </a:r>
            <a:br>
              <a:rPr lang="hr-HR" dirty="0" smtClean="0">
                <a:latin typeface="Comic Sans MS" panose="030F0702030302020204" pitchFamily="66" charset="0"/>
              </a:rPr>
            </a:br>
            <a:endParaRPr lang="hr-HR" dirty="0">
              <a:latin typeface="Comic Sans MS" panose="030F0702030302020204" pitchFamily="66" charset="0"/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-</a:t>
            </a:r>
            <a:r>
              <a:rPr lang="hr-HR" dirty="0" smtClean="0">
                <a:latin typeface="Comic Sans MS" panose="030F0702030302020204" pitchFamily="66" charset="0"/>
              </a:rPr>
              <a:t>da bubrezi prestanu izlučivati višak soli iz tijela</a:t>
            </a:r>
          </a:p>
          <a:p>
            <a:endParaRPr lang="hr-HR" dirty="0">
              <a:latin typeface="Comic Sans MS" panose="030F0702030302020204" pitchFamily="66" charset="0"/>
            </a:endParaRP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>
                <a:latin typeface="Comic Sans MS" panose="030F0702030302020204" pitchFamily="66" charset="0"/>
              </a:rPr>
              <a:t>Stanice bi….</a:t>
            </a:r>
          </a:p>
          <a:p>
            <a:r>
              <a:rPr lang="hr-HR" dirty="0" smtClean="0">
                <a:latin typeface="Comic Sans MS" panose="030F0702030302020204" pitchFamily="66" charset="0"/>
              </a:rPr>
              <a:t>Funkcija stanice…</a:t>
            </a:r>
          </a:p>
          <a:p>
            <a:r>
              <a:rPr lang="hr-HR" dirty="0" smtClean="0">
                <a:latin typeface="Comic Sans MS" panose="030F0702030302020204" pitchFamily="66" charset="0"/>
              </a:rPr>
              <a:t>Posljedice za organizam…</a:t>
            </a:r>
          </a:p>
          <a:p>
            <a:r>
              <a:rPr lang="hr-HR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Na koji način će bubrezi intervenirati u navedenoj situaciji i spriječiti moguće posljedice?</a:t>
            </a:r>
          </a:p>
          <a:p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7" name="Rezervirano mjesto sadržaja 4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069" y="1768971"/>
            <a:ext cx="2786741" cy="4267519"/>
          </a:xfrm>
        </p:spPr>
      </p:pic>
    </p:spTree>
    <p:extLst>
      <p:ext uri="{BB962C8B-B14F-4D97-AF65-F5344CB8AC3E}">
        <p14:creationId xmlns:p14="http://schemas.microsoft.com/office/powerpoint/2010/main" val="229111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omic Sans MS" panose="030F0702030302020204" pitchFamily="66" charset="0"/>
              </a:rPr>
              <a:t>Održavanje ravnoteže</a:t>
            </a:r>
            <a:endParaRPr lang="hr-HR" dirty="0">
              <a:latin typeface="Comic Sans MS" panose="030F0702030302020204" pitchFamily="66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Comic Sans MS" panose="030F0702030302020204" pitchFamily="66" charset="0"/>
              </a:rPr>
              <a:t>Višak vode u tijelu ---- Bubrezi pojačano izlučuju vodu 						putem mokraće</a:t>
            </a:r>
          </a:p>
          <a:p>
            <a:endParaRPr lang="hr-HR" dirty="0" smtClean="0">
              <a:latin typeface="Comic Sans MS" panose="030F0702030302020204" pitchFamily="66" charset="0"/>
            </a:endParaRPr>
          </a:p>
          <a:p>
            <a:r>
              <a:rPr lang="hr-HR" dirty="0" smtClean="0">
                <a:latin typeface="Comic Sans MS" panose="030F0702030302020204" pitchFamily="66" charset="0"/>
              </a:rPr>
              <a:t>Manjak vode u tijelu --- Bubrezi smanjuju izlučivanje vode 						putem mokraće. </a:t>
            </a:r>
          </a:p>
          <a:p>
            <a:r>
              <a:rPr lang="hr-HR" dirty="0" smtClean="0">
                <a:latin typeface="Comic Sans MS" panose="030F0702030302020204" pitchFamily="66" charset="0"/>
              </a:rPr>
              <a:t>Povećani unos soli u tijelo --- Bubrezi vraćaju vodu u krv, 							žeđ.</a:t>
            </a:r>
          </a:p>
          <a:p>
            <a:r>
              <a:rPr lang="hr-HR" dirty="0" smtClean="0">
                <a:latin typeface="Comic Sans MS" panose="030F0702030302020204" pitchFamily="66" charset="0"/>
              </a:rPr>
              <a:t>Smanjeni unos soli u tijelo--- bubrezi izlučuju vodu 								mokraćom.</a:t>
            </a:r>
          </a:p>
        </p:txBody>
      </p:sp>
    </p:spTree>
    <p:extLst>
      <p:ext uri="{BB962C8B-B14F-4D97-AF65-F5344CB8AC3E}">
        <p14:creationId xmlns:p14="http://schemas.microsoft.com/office/powerpoint/2010/main" val="2043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>
                <a:solidFill>
                  <a:srgbClr val="0070C0"/>
                </a:solidFill>
                <a:latin typeface="Comic Sans MS" panose="030F0702030302020204" pitchFamily="66" charset="0"/>
              </a:rPr>
              <a:t>Liječnik je </a:t>
            </a:r>
            <a:r>
              <a:rPr lang="hr-HR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na temelju nalaza procijenio </a:t>
            </a:r>
            <a:r>
              <a:rPr lang="hr-HR" b="1" dirty="0">
                <a:solidFill>
                  <a:srgbClr val="0070C0"/>
                </a:solidFill>
                <a:latin typeface="Comic Sans MS" panose="030F0702030302020204" pitchFamily="66" charset="0"/>
              </a:rPr>
              <a:t>da je funkcija Markovih bubrega pala niže od 10%. </a:t>
            </a:r>
            <a:endParaRPr lang="hr-HR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hr-HR" dirty="0" smtClean="0">
                <a:latin typeface="Comic Sans MS" panose="030F0702030302020204" pitchFamily="66" charset="0"/>
              </a:rPr>
              <a:t>Kako </a:t>
            </a:r>
            <a:r>
              <a:rPr lang="hr-HR" dirty="0">
                <a:latin typeface="Comic Sans MS" panose="030F0702030302020204" pitchFamily="66" charset="0"/>
              </a:rPr>
              <a:t>će se to odraziti na njegovo </a:t>
            </a:r>
            <a:r>
              <a:rPr lang="hr-HR" dirty="0" smtClean="0">
                <a:latin typeface="Comic Sans MS" panose="030F0702030302020204" pitchFamily="66" charset="0"/>
              </a:rPr>
              <a:t>zdravlje?</a:t>
            </a:r>
          </a:p>
          <a:p>
            <a:r>
              <a:rPr lang="hr-HR" dirty="0" smtClean="0">
                <a:latin typeface="Comic Sans MS" panose="030F0702030302020204" pitchFamily="66" charset="0"/>
              </a:rPr>
              <a:t> Predložite </a:t>
            </a:r>
            <a:r>
              <a:rPr lang="hr-HR" dirty="0">
                <a:latin typeface="Comic Sans MS" panose="030F0702030302020204" pitchFamily="66" charset="0"/>
              </a:rPr>
              <a:t>princip rješavanja Markova zdravstvenog problema!</a:t>
            </a:r>
          </a:p>
          <a:p>
            <a:r>
              <a:rPr lang="hr-HR" dirty="0">
                <a:latin typeface="Comic Sans MS" panose="030F0702030302020204" pitchFamily="66" charset="0"/>
              </a:rPr>
              <a:t>Što biste mu savjetovali vezano uz daljnju prehranu?</a:t>
            </a:r>
          </a:p>
          <a:p>
            <a:endParaRPr lang="hr-H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08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Igra</a:t>
            </a:r>
          </a:p>
          <a:p>
            <a:pPr marL="0" indent="0">
              <a:buNone/>
            </a:pPr>
            <a:r>
              <a:rPr lang="hr-HR" dirty="0" smtClean="0"/>
              <a:t> </a:t>
            </a:r>
            <a:r>
              <a:rPr lang="hr-HR" dirty="0" smtClean="0">
                <a:hlinkClick r:id="rId2"/>
              </a:rPr>
              <a:t>https://wordwall.net/hr/resource/21691519</a:t>
            </a:r>
            <a:endParaRPr lang="hr-HR" dirty="0" smtClean="0"/>
          </a:p>
          <a:p>
            <a:pPr marL="0" indent="0">
              <a:buNone/>
            </a:pP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136726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>
                <a:latin typeface="Comic Sans MS" panose="030F0702030302020204" pitchFamily="66" charset="0"/>
              </a:rPr>
              <a:t>Samovrednovanje</a:t>
            </a:r>
            <a:r>
              <a:rPr lang="hr-HR" dirty="0" smtClean="0">
                <a:latin typeface="Comic Sans MS" panose="030F0702030302020204" pitchFamily="66" charset="0"/>
              </a:rPr>
              <a:t> učenika</a:t>
            </a:r>
            <a:br>
              <a:rPr lang="hr-HR" dirty="0" smtClean="0">
                <a:latin typeface="Comic Sans MS" panose="030F0702030302020204" pitchFamily="66" charset="0"/>
              </a:rPr>
            </a:br>
            <a:r>
              <a:rPr lang="hr-HR" sz="1400" dirty="0" smtClean="0">
                <a:latin typeface="Comic Sans MS" panose="030F0702030302020204" pitchFamily="66" charset="0"/>
              </a:rPr>
              <a:t>Pročitaj pažljivo svaku tvrdnju u tablici i procijeni razinu (da, ne djelomično) te stavi kvačicu u rubriku prema svojoj procjeni rada </a:t>
            </a:r>
            <a:endParaRPr lang="hr-HR" sz="1400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8091022"/>
              </p:ext>
            </p:extLst>
          </p:nvPr>
        </p:nvGraphicFramePr>
        <p:xfrm>
          <a:off x="838200" y="1825625"/>
          <a:ext cx="10515600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8223">
                  <a:extLst>
                    <a:ext uri="{9D8B030D-6E8A-4147-A177-3AD203B41FA5}">
                      <a16:colId xmlns:a16="http://schemas.microsoft.com/office/drawing/2014/main" val="540830140"/>
                    </a:ext>
                  </a:extLst>
                </a:gridCol>
                <a:gridCol w="949234">
                  <a:extLst>
                    <a:ext uri="{9D8B030D-6E8A-4147-A177-3AD203B41FA5}">
                      <a16:colId xmlns:a16="http://schemas.microsoft.com/office/drawing/2014/main" val="321681698"/>
                    </a:ext>
                  </a:extLst>
                </a:gridCol>
                <a:gridCol w="1010194">
                  <a:extLst>
                    <a:ext uri="{9D8B030D-6E8A-4147-A177-3AD203B41FA5}">
                      <a16:colId xmlns:a16="http://schemas.microsoft.com/office/drawing/2014/main" val="2761583516"/>
                    </a:ext>
                  </a:extLst>
                </a:gridCol>
                <a:gridCol w="1547949">
                  <a:extLst>
                    <a:ext uri="{9D8B030D-6E8A-4147-A177-3AD203B41FA5}">
                      <a16:colId xmlns:a16="http://schemas.microsoft.com/office/drawing/2014/main" val="34434561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Da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Ne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Djelomično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991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Postavila/postavio sam</a:t>
                      </a:r>
                      <a:r>
                        <a:rPr lang="hr-HR" baseline="0" dirty="0" smtClean="0"/>
                        <a:t> pokus prema zadanim uputama.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974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Izvršila/izvršio</a:t>
                      </a:r>
                      <a:r>
                        <a:rPr lang="hr-HR" baseline="0" dirty="0" smtClean="0"/>
                        <a:t> sam potrebna mjerenja.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400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Pažljivo sam</a:t>
                      </a:r>
                      <a:r>
                        <a:rPr lang="hr-HR" baseline="0" dirty="0" smtClean="0"/>
                        <a:t> promotrila/promotrio svoje uzorke krumpira i uočila/uočio što se s njima dogodilo!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623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Povezala/povezao sam uočene promjene sa fotografijama</a:t>
                      </a:r>
                      <a:r>
                        <a:rPr lang="hr-HR" baseline="0" dirty="0" smtClean="0"/>
                        <a:t> na prezentaciji.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9421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Mogu samostalno objasniti uočene pojave nastale</a:t>
                      </a:r>
                      <a:r>
                        <a:rPr lang="hr-HR" baseline="0" dirty="0" smtClean="0"/>
                        <a:t> u pokusu.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732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Mogu samostalno obrazložiti mehanizme kojima bubrezi doprinose ravnoteži</a:t>
                      </a:r>
                      <a:r>
                        <a:rPr lang="hr-HR" baseline="0" dirty="0" smtClean="0"/>
                        <a:t> tjelesnih tekućina.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199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365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latin typeface="Comic Sans MS" panose="030F0702030302020204" pitchFamily="66" charset="0"/>
              </a:rPr>
              <a:t>Građa i uloge sustava organa za izlučivanje</a:t>
            </a:r>
            <a:endParaRPr lang="hr-HR" dirty="0">
              <a:latin typeface="Comic Sans MS" panose="030F0702030302020204" pitchFamily="66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i="1" dirty="0" smtClean="0">
                <a:latin typeface="Comic Sans MS" panose="030F0702030302020204" pitchFamily="66" charset="0"/>
              </a:rPr>
              <a:t>Pripremila: Hana Pavić </a:t>
            </a:r>
            <a:endParaRPr lang="hr-HR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945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latin typeface="Comic Sans MS" panose="030F0702030302020204" pitchFamily="66" charset="0"/>
              </a:rPr>
              <a:t>Učenički pokus: Filtriram, pročišćavam</a:t>
            </a:r>
            <a:r>
              <a:rPr lang="hr-HR" dirty="0" smtClean="0"/>
              <a:t>!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i="1" dirty="0" smtClean="0"/>
              <a:t>Pripremile: Ana </a:t>
            </a:r>
            <a:r>
              <a:rPr lang="hr-HR" i="1" dirty="0" err="1" smtClean="0"/>
              <a:t>Burcar</a:t>
            </a:r>
            <a:endParaRPr lang="hr-HR" i="1" dirty="0" smtClean="0"/>
          </a:p>
          <a:p>
            <a:pPr marL="1371600" lvl="3" indent="0">
              <a:buNone/>
            </a:pPr>
            <a:r>
              <a:rPr lang="hr-HR" sz="2800" i="1" dirty="0" smtClean="0"/>
              <a:t>	Nika Glavaš</a:t>
            </a:r>
            <a:endParaRPr lang="hr-HR" sz="2800" i="1" dirty="0"/>
          </a:p>
        </p:txBody>
      </p:sp>
    </p:spTree>
    <p:extLst>
      <p:ext uri="{BB962C8B-B14F-4D97-AF65-F5344CB8AC3E}">
        <p14:creationId xmlns:p14="http://schemas.microsoft.com/office/powerpoint/2010/main" val="5861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6954" y="365125"/>
            <a:ext cx="2790825" cy="5715000"/>
          </a:xfrm>
          <a:prstGeom prst="rect">
            <a:avLst/>
          </a:prstGeom>
        </p:spPr>
      </p:pic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9" name="Rezervirano mjesto sadržaja 8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2969623" y="365124"/>
            <a:ext cx="2225823" cy="5785371"/>
          </a:xfrm>
          <a:prstGeom prst="rect">
            <a:avLst/>
          </a:prstGeom>
        </p:spPr>
      </p:pic>
      <p:pic>
        <p:nvPicPr>
          <p:cNvPr id="8" name="Rezervirano mjesto sadržaja 7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379297" y="365123"/>
            <a:ext cx="2415701" cy="5715001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0071" y="365125"/>
            <a:ext cx="279082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7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7313" y="519520"/>
            <a:ext cx="2463767" cy="5045257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4563" y="474663"/>
            <a:ext cx="2790825" cy="5090114"/>
          </a:xfrm>
          <a:prstGeom prst="rect">
            <a:avLst/>
          </a:prstGeom>
        </p:spPr>
      </p:pic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050" y="519520"/>
            <a:ext cx="2434366" cy="5045257"/>
          </a:xfrm>
          <a:prstGeom prst="rect">
            <a:avLst/>
          </a:prstGeom>
        </p:spPr>
      </p:pic>
      <p:sp>
        <p:nvSpPr>
          <p:cNvPr id="10" name="AutoShape 2" descr="Uploaded image: No description set. Snapchat-1154995448.jpg"/>
          <p:cNvSpPr>
            <a:spLocks noGrp="1" noChangeAspect="1" noChangeArrowheads="1"/>
          </p:cNvSpPr>
          <p:nvPr>
            <p:ph type="body"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5705" y="474663"/>
            <a:ext cx="2427746" cy="516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18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4248" y="1825625"/>
            <a:ext cx="326350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104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prstClr val="black"/>
                </a:solidFill>
                <a:latin typeface="Comic Sans MS" panose="030F0702030302020204" pitchFamily="66" charset="0"/>
              </a:rPr>
              <a:t>Učenički pokus: Filtriram, pročišćavam</a:t>
            </a:r>
            <a:r>
              <a:rPr lang="hr-HR" dirty="0">
                <a:solidFill>
                  <a:prstClr val="black"/>
                </a:solidFill>
              </a:rPr>
              <a:t>!</a:t>
            </a:r>
            <a:br>
              <a:rPr lang="hr-HR" dirty="0">
                <a:solidFill>
                  <a:prstClr val="black"/>
                </a:solidFill>
              </a:rPr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Comic Sans MS" panose="030F0702030302020204" pitchFamily="66" charset="0"/>
              </a:rPr>
              <a:t>e)</a:t>
            </a:r>
          </a:p>
          <a:p>
            <a:r>
              <a:rPr lang="hr-HR" dirty="0" smtClean="0">
                <a:latin typeface="Comic Sans MS" panose="030F0702030302020204" pitchFamily="66" charset="0"/>
              </a:rPr>
              <a:t>Dnevno u bubrezima nastaje </a:t>
            </a:r>
            <a:r>
              <a:rPr lang="hr-HR" b="1" dirty="0" smtClean="0">
                <a:latin typeface="Comic Sans MS" panose="030F0702030302020204" pitchFamily="66" charset="0"/>
              </a:rPr>
              <a:t>180 L</a:t>
            </a:r>
            <a:r>
              <a:rPr lang="hr-HR" dirty="0" smtClean="0">
                <a:latin typeface="Comic Sans MS" panose="030F0702030302020204" pitchFamily="66" charset="0"/>
              </a:rPr>
              <a:t> primarne mokraće (urina</a:t>
            </a:r>
            <a:r>
              <a:rPr lang="hr-HR" dirty="0" smtClean="0"/>
              <a:t>)!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3233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omic Sans MS" panose="030F0702030302020204" pitchFamily="66" charset="0"/>
              </a:rPr>
              <a:t>Jesam li pratio?</a:t>
            </a:r>
            <a:endParaRPr lang="hr-HR" dirty="0">
              <a:latin typeface="Comic Sans MS" panose="030F0702030302020204" pitchFamily="66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https://</a:t>
            </a:r>
            <a:r>
              <a:rPr lang="hr-HR" dirty="0" smtClean="0">
                <a:hlinkClick r:id="rId2"/>
              </a:rPr>
              <a:t>wordwall.net/hr/resource/21691164</a:t>
            </a: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210717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346</Words>
  <Application>Microsoft Office PowerPoint</Application>
  <PresentationFormat>Široki zaslon</PresentationFormat>
  <Paragraphs>67</Paragraphs>
  <Slides>29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Comic Sans MS</vt:lpstr>
      <vt:lpstr>Tema sustava Office</vt:lpstr>
      <vt:lpstr>Zašto reguliramo sastav tjelesnih tekućina?</vt:lpstr>
      <vt:lpstr>PowerPoint prezentacija</vt:lpstr>
      <vt:lpstr>Građa i uloge sustava organa za izlučivanje</vt:lpstr>
      <vt:lpstr>Učenički pokus: Filtriram, pročišćavam! </vt:lpstr>
      <vt:lpstr>PowerPoint prezentacija</vt:lpstr>
      <vt:lpstr>PowerPoint prezentacija</vt:lpstr>
      <vt:lpstr>PowerPoint prezentacija</vt:lpstr>
      <vt:lpstr>Učenički pokus: Filtriram, pročišćavam! </vt:lpstr>
      <vt:lpstr>Jesam li pratio?</vt:lpstr>
      <vt:lpstr>Izlazna kartica</vt:lpstr>
      <vt:lpstr>Regulacija sastava tjelesnih tekućina</vt:lpstr>
      <vt:lpstr>Pritoke Amazone -  izlučivanje</vt:lpstr>
      <vt:lpstr>Zanimljivosti o bubrezima</vt:lpstr>
      <vt:lpstr>PowerPoint prezentacija</vt:lpstr>
      <vt:lpstr>Analiza učeničkih pokusa: Što kada sustav zakaže?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Koja situacija je povoljnija za organizam?</vt:lpstr>
      <vt:lpstr>Zadatak 2.c</vt:lpstr>
      <vt:lpstr>Zadatak 2.d </vt:lpstr>
      <vt:lpstr>Održavanje ravnoteže</vt:lpstr>
      <vt:lpstr>PowerPoint prezentacija</vt:lpstr>
      <vt:lpstr>PowerPoint prezentacija</vt:lpstr>
      <vt:lpstr>Samovrednovanje učenika Pročitaj pažljivo svaku tvrdnju u tablici i procijeni razinu (da, ne djelomično) te stavi kvačicu u rubriku prema svojoj procjeni rada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Windows korisnik</dc:creator>
  <cp:lastModifiedBy>Windows korisnik</cp:lastModifiedBy>
  <cp:revision>43</cp:revision>
  <dcterms:created xsi:type="dcterms:W3CDTF">2021-09-17T17:37:35Z</dcterms:created>
  <dcterms:modified xsi:type="dcterms:W3CDTF">2021-09-21T07:44:46Z</dcterms:modified>
</cp:coreProperties>
</file>